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E8040E80" ContentType="image/png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4" r:id="rId2"/>
    <p:sldId id="277" r:id="rId3"/>
    <p:sldId id="279" r:id="rId4"/>
    <p:sldId id="280" r:id="rId5"/>
    <p:sldId id="262" r:id="rId6"/>
    <p:sldId id="263" r:id="rId7"/>
    <p:sldId id="287" r:id="rId8"/>
    <p:sldId id="288" r:id="rId9"/>
    <p:sldId id="292" r:id="rId10"/>
    <p:sldId id="294" r:id="rId11"/>
    <p:sldId id="285" r:id="rId12"/>
    <p:sldId id="264" r:id="rId13"/>
    <p:sldId id="265" r:id="rId14"/>
    <p:sldId id="266" r:id="rId15"/>
    <p:sldId id="267" r:id="rId16"/>
    <p:sldId id="269" r:id="rId17"/>
    <p:sldId id="276" r:id="rId18"/>
    <p:sldId id="281" r:id="rId19"/>
    <p:sldId id="282" r:id="rId20"/>
    <p:sldId id="284" r:id="rId21"/>
    <p:sldId id="286" r:id="rId22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0">
          <p15:clr>
            <a:srgbClr val="A4A3A4"/>
          </p15:clr>
        </p15:guide>
        <p15:guide id="2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775" autoAdjust="0"/>
  </p:normalViewPr>
  <p:slideViewPr>
    <p:cSldViewPr showGuides="1">
      <p:cViewPr>
        <p:scale>
          <a:sx n="79" d="100"/>
          <a:sy n="79" d="100"/>
        </p:scale>
        <p:origin x="874" y="715"/>
      </p:cViewPr>
      <p:guideLst>
        <p:guide orient="horz" pos="2890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B2A7F-4B48-44F8-B618-AC5DA58918DB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21EB7-3AC9-42C2-A08B-2AD9D34758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34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B333-B289-45A9-9378-0D6D4829CADC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CB3C8-E0A6-4660-A1A1-211E4E237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999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3C8-E0A6-4660-A1A1-211E4E2376E8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352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3C8-E0A6-4660-A1A1-211E4E2376E8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22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0"/>
            <a:ext cx="9142413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8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OSL B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04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SVG F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252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4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8229600" cy="85725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848" y="1200151"/>
            <a:ext cx="8229600" cy="339447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56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9144000" cy="47319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8229600" cy="857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848" y="1200151"/>
            <a:ext cx="8229600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3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 sort 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9144000" cy="47319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5781328" cy="857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848" y="1200151"/>
            <a:ext cx="5781328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459432"/>
            <a:ext cx="2808312" cy="569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5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8229600" cy="85725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74848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31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4053136" cy="85725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74848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648200" y="0"/>
            <a:ext cx="4495800" cy="4731990"/>
          </a:xfrm>
          <a:noFill/>
        </p:spPr>
        <p:txBody>
          <a:bodyPr anchor="ctr">
            <a:normAutofit/>
          </a:bodyPr>
          <a:lstStyle>
            <a:lvl1pPr>
              <a:defRPr sz="2000" b="0" u="none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Objekt/bilde </a:t>
            </a:r>
          </a:p>
          <a:p>
            <a:pPr lvl="0"/>
            <a:r>
              <a:rPr lang="nb-NO" dirty="0" smtClean="0"/>
              <a:t>Gjerne på hvit bakgrunn, </a:t>
            </a:r>
            <a:br>
              <a:rPr lang="nb-NO" dirty="0" smtClean="0"/>
            </a:br>
            <a:r>
              <a:rPr lang="nb-NO" dirty="0" smtClean="0"/>
              <a:t>eller som fyller hele rammen </a:t>
            </a:r>
            <a:br>
              <a:rPr lang="nb-NO" dirty="0" smtClean="0"/>
            </a:br>
            <a:r>
              <a:rPr lang="nb-NO" dirty="0" smtClean="0"/>
              <a:t>uten å gå over det grå </a:t>
            </a:r>
            <a:r>
              <a:rPr lang="nb-NO" dirty="0" err="1" smtClean="0"/>
              <a:t>bunnfeltet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52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2846338"/>
            <a:ext cx="7772400" cy="1021556"/>
          </a:xfrm>
        </p:spPr>
        <p:txBody>
          <a:bodyPr anchor="t">
            <a:noAutofit/>
          </a:bodyPr>
          <a:lstStyle>
            <a:lvl1pPr algn="l">
              <a:defRPr sz="2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149163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534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mal sort bakgrunn (bilder/figurer på sor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/>
          <p:cNvSpPr>
            <a:spLocks noGrp="1"/>
          </p:cNvSpPr>
          <p:nvPr>
            <p:ph type="pic" idx="1"/>
          </p:nvPr>
        </p:nvSpPr>
        <p:spPr>
          <a:xfrm>
            <a:off x="1202432" y="339503"/>
            <a:ext cx="6739136" cy="4128393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24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OSL Ta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9"/>
            <a:ext cx="9142413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8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74848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74848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75"/>
            <a:ext cx="91440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2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63" r:id="rId3"/>
    <p:sldLayoutId id="2147483664" r:id="rId4"/>
    <p:sldLayoutId id="2147483652" r:id="rId5"/>
    <p:sldLayoutId id="2147483656" r:id="rId6"/>
    <p:sldLayoutId id="2147483651" r:id="rId7"/>
    <p:sldLayoutId id="2147483654" r:id="rId8"/>
    <p:sldLayoutId id="2147483658" r:id="rId9"/>
    <p:sldLayoutId id="214748364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8040E80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07504" y="1491630"/>
            <a:ext cx="78843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Solakonferansen</a:t>
            </a:r>
            <a:r>
              <a:rPr lang="nb-NO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</a:t>
            </a:r>
          </a:p>
          <a:p>
            <a:r>
              <a:rPr lang="nb-NO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Konsernsjef Dag Falk-Petersen</a:t>
            </a:r>
          </a:p>
          <a:p>
            <a:r>
              <a:rPr lang="nb-NO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Avinor</a:t>
            </a:r>
          </a:p>
        </p:txBody>
      </p:sp>
    </p:spTree>
    <p:extLst>
      <p:ext uri="{BB962C8B-B14F-4D97-AF65-F5344CB8AC3E}">
        <p14:creationId xmlns:p14="http://schemas.microsoft.com/office/powerpoint/2010/main" val="11531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inor.no/globalassets/bergen-lufthavn/utbygging/t3-perspektiv_gavl-sy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/>
        </p:blipFill>
        <p:spPr bwMode="auto">
          <a:xfrm>
            <a:off x="-87383" y="-92546"/>
            <a:ext cx="923138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inor.no/globalassets/bergen-lufthavn/utbygging/t3-perspektiv_gavl-sy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/>
        </p:blipFill>
        <p:spPr bwMode="auto">
          <a:xfrm>
            <a:off x="-87383" y="-92546"/>
            <a:ext cx="923138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56754"/>
            <a:ext cx="4460294" cy="295494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6754"/>
            <a:ext cx="4460294" cy="295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Støy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Avinor har fokus på den negative påvirkning luftfart generelt har i forhold til støy, og særskilt knyttet til helikopter-operasjoner  </a:t>
            </a:r>
            <a:br>
              <a:rPr lang="nb-NO" dirty="0" smtClean="0"/>
            </a:br>
            <a:endParaRPr lang="nb-NO" dirty="0"/>
          </a:p>
          <a:p>
            <a:r>
              <a:rPr lang="nb-NO" dirty="0" smtClean="0"/>
              <a:t>Viktige tiltak</a:t>
            </a:r>
          </a:p>
          <a:p>
            <a:pPr lvl="1"/>
            <a:r>
              <a:rPr lang="nb-NO" dirty="0" smtClean="0"/>
              <a:t>Etablering av miljøtilpassede inn- og utflygingsprosedyrer</a:t>
            </a:r>
          </a:p>
          <a:p>
            <a:pPr lvl="1"/>
            <a:r>
              <a:rPr lang="nb-NO" dirty="0" smtClean="0"/>
              <a:t>Bedre samling for bedre forutsigbarhet – ønske fra kommunen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86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Dagens </a:t>
            </a:r>
            <a:r>
              <a:rPr lang="nb-NO" dirty="0" smtClean="0"/>
              <a:t>situasjon Sola </a:t>
            </a:r>
            <a:r>
              <a:rPr lang="nb-NO" dirty="0"/>
              <a:t/>
            </a:r>
            <a:br>
              <a:rPr lang="nb-NO" dirty="0"/>
            </a:br>
            <a:r>
              <a:rPr lang="nb-NO" sz="1800" dirty="0" smtClean="0"/>
              <a:t>Hovedtyngden av inn- </a:t>
            </a:r>
            <a:r>
              <a:rPr lang="nb-NO" sz="1800" dirty="0"/>
              <a:t>og utflyginger </a:t>
            </a:r>
            <a:r>
              <a:rPr lang="nb-NO" sz="1800" dirty="0" smtClean="0"/>
              <a:t>går over sjø</a:t>
            </a:r>
            <a:endParaRPr lang="nb-NO" sz="1800" dirty="0"/>
          </a:p>
        </p:txBody>
      </p:sp>
      <p:pic>
        <p:nvPicPr>
          <p:cNvPr id="4" name="Plassholder for innhold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070083"/>
            <a:ext cx="3646825" cy="3394075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251520" y="4464158"/>
            <a:ext cx="3646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Landing mot øst anslått til 55% av totaltrafikken</a:t>
            </a:r>
            <a:endParaRPr lang="nb-NO" sz="1200" dirty="0"/>
          </a:p>
        </p:txBody>
      </p:sp>
      <p:pic>
        <p:nvPicPr>
          <p:cNvPr id="7" name="Bild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508104" y="1057515"/>
            <a:ext cx="3359323" cy="3394076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5652120" y="4451591"/>
            <a:ext cx="3359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/>
              <a:t>Avgang mot vest anslått til 60% av totaltrafikken </a:t>
            </a:r>
            <a:endParaRPr lang="nb-NO" sz="1100" dirty="0"/>
          </a:p>
        </p:txBody>
      </p:sp>
      <p:sp>
        <p:nvSpPr>
          <p:cNvPr id="9" name="TekstSylinder 8"/>
          <p:cNvSpPr txBox="1"/>
          <p:nvPr/>
        </p:nvSpPr>
        <p:spPr>
          <a:xfrm>
            <a:off x="3852856" y="239778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Gjør Sola spesielt egnet for denne type trafikk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645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Dagens situasjon  Sola</a:t>
            </a:r>
            <a:br>
              <a:rPr lang="nb-NO" dirty="0" smtClean="0"/>
            </a:br>
            <a:r>
              <a:rPr lang="nb-NO" sz="1800" dirty="0" smtClean="0"/>
              <a:t>Eksempler på inn- og utflyginger som skal samles i smalere traséer over land  </a:t>
            </a:r>
            <a:endParaRPr lang="nb-NO" sz="1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9320" y="2264771"/>
            <a:ext cx="4977455" cy="2165233"/>
          </a:xfrm>
        </p:spPr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pic>
        <p:nvPicPr>
          <p:cNvPr id="1026" name="Bilde 3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7574"/>
            <a:ext cx="3672408" cy="341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331640" y="440361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Avgang mot øst</a:t>
            </a:r>
            <a:endParaRPr lang="nb-NO" sz="1400" dirty="0"/>
          </a:p>
        </p:txBody>
      </p:sp>
      <p:pic>
        <p:nvPicPr>
          <p:cNvPr id="1027" name="Bilde 4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79" y="987574"/>
            <a:ext cx="3648513" cy="341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6444208" y="440361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Landing mot vest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0278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Satellittbaserte innflygingsprosedyrer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930" y="1275607"/>
            <a:ext cx="4580823" cy="3024336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07504" y="1265148"/>
            <a:ext cx="408841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Test av prosedyrer i samarbeid med helikopteroperatørene</a:t>
            </a:r>
            <a:br>
              <a:rPr lang="nb-NO" sz="1400" dirty="0" smtClean="0"/>
            </a:br>
            <a:endParaRPr lang="nb-NO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Traséer basert bl.a. på innspill fra Sola kommune og hvor bebyggelse er hensyntatt i den grad dette er mulig</a:t>
            </a:r>
            <a:br>
              <a:rPr lang="nb-NO" sz="1400" dirty="0" smtClean="0"/>
            </a:b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Traséene vil i neste omgang også testes for utflyging </a:t>
            </a:r>
            <a:br>
              <a:rPr lang="nb-NO" sz="1400" dirty="0" smtClean="0"/>
            </a:br>
            <a:endParaRPr lang="nb-NO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Tilsvarende tiltak vil gjennomføres for andre aktuelle lufthavner</a:t>
            </a:r>
            <a:br>
              <a:rPr lang="nb-NO" sz="1400" dirty="0" smtClean="0"/>
            </a:br>
            <a:endParaRPr lang="nb-NO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Planlagt </a:t>
            </a:r>
            <a:r>
              <a:rPr lang="nb-NO" sz="1400" dirty="0"/>
              <a:t>start av testperiode </a:t>
            </a:r>
            <a:r>
              <a:rPr lang="nb-NO" sz="1400" dirty="0" smtClean="0"/>
              <a:t>i løpet av året. Planlagt </a:t>
            </a:r>
            <a:r>
              <a:rPr lang="nb-NO" sz="1400" dirty="0"/>
              <a:t>permanent implementering </a:t>
            </a:r>
            <a:r>
              <a:rPr lang="nb-NO" sz="1400" dirty="0" smtClean="0"/>
              <a:t>2017.</a:t>
            </a:r>
            <a:endParaRPr lang="nb-NO" sz="1400" dirty="0"/>
          </a:p>
          <a:p>
            <a:endParaRPr lang="nb-NO" sz="1400" dirty="0" smtClean="0"/>
          </a:p>
          <a:p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333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9168" y="195486"/>
            <a:ext cx="8229600" cy="857250"/>
          </a:xfrm>
        </p:spPr>
        <p:txBody>
          <a:bodyPr>
            <a:normAutofit/>
          </a:bodyPr>
          <a:lstStyle/>
          <a:p>
            <a:r>
              <a:rPr lang="nb-NO" dirty="0" smtClean="0"/>
              <a:t>Avinor effektiviserer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0586" y="915566"/>
            <a:ext cx="4123382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/>
              <a:t>Internt initiativ – møte bransjens utfordringer</a:t>
            </a:r>
          </a:p>
          <a:p>
            <a:pPr marL="0" indent="0">
              <a:buNone/>
            </a:pPr>
            <a:r>
              <a:rPr lang="nb-NO" sz="1800" dirty="0" smtClean="0"/>
              <a:t/>
            </a:r>
            <a:br>
              <a:rPr lang="nb-NO" sz="1800" dirty="0" smtClean="0"/>
            </a:br>
            <a:r>
              <a:rPr lang="nb-NO" sz="1800" dirty="0" smtClean="0"/>
              <a:t>Konsernet skal </a:t>
            </a:r>
            <a:r>
              <a:rPr lang="nb-NO" sz="1800" dirty="0"/>
              <a:t>i 2018 ha en reduksjon på driftskostnader på </a:t>
            </a:r>
            <a:r>
              <a:rPr lang="nb-NO" sz="1800" b="1" dirty="0"/>
              <a:t>600 MNOK</a:t>
            </a:r>
            <a:r>
              <a:rPr lang="nb-NO" sz="1800" dirty="0"/>
              <a:t>.</a:t>
            </a:r>
          </a:p>
          <a:p>
            <a:pPr marL="0" indent="0">
              <a:buNone/>
            </a:pPr>
            <a:r>
              <a:rPr lang="nb-NO" sz="1800" dirty="0" smtClean="0"/>
              <a:t/>
            </a:r>
            <a:br>
              <a:rPr lang="nb-NO" sz="1800" dirty="0" smtClean="0"/>
            </a:br>
            <a:r>
              <a:rPr lang="nb-NO" sz="1800" dirty="0" smtClean="0"/>
              <a:t>Akkumulert </a:t>
            </a:r>
            <a:r>
              <a:rPr lang="nb-NO" sz="1800" dirty="0"/>
              <a:t>reduksjon for konsernet i perioden 2015-2018 er målsatt til </a:t>
            </a:r>
            <a:r>
              <a:rPr lang="nb-NO" sz="1800" b="1" dirty="0"/>
              <a:t>1,5 MRD NOK</a:t>
            </a:r>
            <a:r>
              <a:rPr lang="nb-NO" sz="1800" dirty="0" smtClean="0"/>
              <a:t>.</a:t>
            </a:r>
          </a:p>
          <a:p>
            <a:pPr marL="0" indent="0">
              <a:buNone/>
            </a:pPr>
            <a:endParaRPr lang="nb-NO" sz="1800" dirty="0" smtClean="0"/>
          </a:p>
          <a:p>
            <a:pPr marL="0" indent="0">
              <a:buNone/>
            </a:pPr>
            <a:r>
              <a:rPr lang="nb-NO" sz="1800" dirty="0" smtClean="0"/>
              <a:t>Vi ligger godt an i henhold til prognoser.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/>
          <a:stretch/>
        </p:blipFill>
        <p:spPr>
          <a:xfrm>
            <a:off x="4499993" y="0"/>
            <a:ext cx="5715817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Lufttrafikktjenesten</a:t>
            </a:r>
            <a:r>
              <a:rPr lang="en-GB" dirty="0" smtClean="0"/>
              <a:t> </a:t>
            </a:r>
            <a:r>
              <a:rPr lang="en-GB" dirty="0" err="1" smtClean="0"/>
              <a:t>gjennom</a:t>
            </a:r>
            <a:r>
              <a:rPr lang="en-GB" dirty="0" smtClean="0"/>
              <a:t> </a:t>
            </a:r>
            <a:r>
              <a:rPr lang="en-GB" dirty="0" err="1" smtClean="0"/>
              <a:t>historien</a:t>
            </a:r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467544" y="1080487"/>
            <a:ext cx="8352928" cy="64807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27889" y="1281412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solidFill>
                  <a:schemeClr val="bg1"/>
                </a:solidFill>
              </a:rPr>
              <a:t>Ca. 1940</a:t>
            </a:r>
            <a:endParaRPr lang="en-GB" sz="10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/>
          <a:stretch/>
        </p:blipFill>
        <p:spPr bwMode="auto">
          <a:xfrm>
            <a:off x="467544" y="1743624"/>
            <a:ext cx="267281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256" y="1743624"/>
            <a:ext cx="155827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9327" y="1281412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solidFill>
                  <a:schemeClr val="bg1"/>
                </a:solidFill>
              </a:rPr>
              <a:t>1998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1579" y="128141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solidFill>
                  <a:schemeClr val="bg1"/>
                </a:solidFill>
              </a:rPr>
              <a:t>2015</a:t>
            </a:r>
          </a:p>
          <a:p>
            <a:pPr algn="ctr"/>
            <a:endParaRPr lang="en-GB" sz="1000" b="1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271661" y="1237466"/>
            <a:ext cx="0" cy="31344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59122" y="1237466"/>
            <a:ext cx="0" cy="31344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lassholder for bilde 10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b="3966"/>
          <a:stretch>
            <a:fillRect/>
          </a:stretch>
        </p:blipFill>
        <p:spPr>
          <a:xfrm>
            <a:off x="5199526" y="1743624"/>
            <a:ext cx="317623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FJERNSTYRTE TÅRN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848" y="1049486"/>
            <a:ext cx="8229600" cy="3394472"/>
          </a:xfrm>
        </p:spPr>
        <p:txBody>
          <a:bodyPr>
            <a:normAutofit fontScale="85000" lnSpcReduction="20000"/>
          </a:bodyPr>
          <a:lstStyle/>
          <a:p>
            <a:r>
              <a:rPr lang="nb-NO" dirty="0" smtClean="0"/>
              <a:t>Betydelig reduksjon i lufthavnenes kostnader</a:t>
            </a:r>
          </a:p>
          <a:p>
            <a:r>
              <a:rPr lang="nb-NO" dirty="0" smtClean="0"/>
              <a:t>Avinor har ambisjon om 36 lufthavner</a:t>
            </a:r>
          </a:p>
          <a:p>
            <a:r>
              <a:rPr lang="nb-NO" dirty="0" smtClean="0"/>
              <a:t>Første fase; 15 lufthavner – Tårnsenter i Bodø</a:t>
            </a:r>
          </a:p>
          <a:p>
            <a:r>
              <a:rPr lang="nb-NO" dirty="0" smtClean="0"/>
              <a:t>Sikkerhet like god eller bedre enn tradisjonelle tårn</a:t>
            </a:r>
          </a:p>
          <a:p>
            <a:pPr lvl="1"/>
            <a:r>
              <a:rPr lang="nb-NO" dirty="0" smtClean="0"/>
              <a:t>Moderne teknologi</a:t>
            </a:r>
          </a:p>
          <a:p>
            <a:pPr lvl="1"/>
            <a:r>
              <a:rPr lang="nb-NO" dirty="0" smtClean="0"/>
              <a:t>Strenge sikkerhetskrav og strenge krav til dokumentasjon </a:t>
            </a:r>
          </a:p>
          <a:p>
            <a:pPr lvl="1"/>
            <a:r>
              <a:rPr lang="nb-NO" dirty="0" smtClean="0"/>
              <a:t>Luftfartstilsynet godkjenner</a:t>
            </a:r>
            <a:br>
              <a:rPr lang="nb-NO" dirty="0" smtClean="0"/>
            </a:br>
            <a:endParaRPr lang="nb-NO" dirty="0" smtClean="0"/>
          </a:p>
          <a:p>
            <a:r>
              <a:rPr lang="nb-NO" dirty="0" smtClean="0"/>
              <a:t>Første tårn i løpet av 2017</a:t>
            </a:r>
          </a:p>
          <a:p>
            <a:r>
              <a:rPr lang="nb-NO" dirty="0" smtClean="0"/>
              <a:t>Inngått teknologi- og samarbeidskontrakt med </a:t>
            </a:r>
            <a:br>
              <a:rPr lang="nb-NO" dirty="0" smtClean="0"/>
            </a:br>
            <a:r>
              <a:rPr lang="nb-NO" dirty="0" smtClean="0"/>
              <a:t>Kongsberg </a:t>
            </a:r>
            <a:r>
              <a:rPr lang="nb-NO" dirty="0"/>
              <a:t>G</a:t>
            </a:r>
            <a:r>
              <a:rPr lang="nb-NO" dirty="0" smtClean="0"/>
              <a:t>ruppen.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90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i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15878"/>
            <a:ext cx="1008000" cy="100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 smtClean="0"/>
              <a:t>REMOTE TOWERS</a:t>
            </a:r>
            <a:endParaRPr lang="nb-NO" noProof="0" dirty="0"/>
          </a:p>
        </p:txBody>
      </p:sp>
      <p:pic>
        <p:nvPicPr>
          <p:cNvPr id="13" name="Picture 12" descr="airpor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771550"/>
            <a:ext cx="1008112" cy="1008112"/>
          </a:xfrm>
          <a:prstGeom prst="rect">
            <a:avLst/>
          </a:prstGeom>
        </p:spPr>
      </p:pic>
      <p:pic>
        <p:nvPicPr>
          <p:cNvPr id="14" name="Picture 13" descr="person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9662"/>
            <a:ext cx="690094" cy="141962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144538" y="2139702"/>
            <a:ext cx="360040" cy="2880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979712" y="2139702"/>
            <a:ext cx="360040" cy="2880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 descr="screen_airpo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63638"/>
            <a:ext cx="1817836" cy="1760430"/>
          </a:xfrm>
          <a:prstGeom prst="rect">
            <a:avLst/>
          </a:prstGeom>
        </p:spPr>
      </p:pic>
      <p:pic>
        <p:nvPicPr>
          <p:cNvPr id="3" name="Picture 2" descr="local_heli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9662"/>
            <a:ext cx="1008000" cy="100800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034808">
            <a:off x="5107136" y="2690656"/>
            <a:ext cx="360040" cy="2880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20429132">
            <a:off x="5110297" y="1543492"/>
            <a:ext cx="360040" cy="28803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6078637" y="37197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Betydelig potensiale også for drift på norsk sokkel!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38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Avinors bidrag til offshore </a:t>
            </a:r>
            <a:r>
              <a:rPr lang="nb-NO" dirty="0"/>
              <a:t>helikopteroperasjoner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I dag: Sikker og effektiv tjeneste</a:t>
            </a:r>
          </a:p>
          <a:p>
            <a:endParaRPr lang="nb-NO" dirty="0"/>
          </a:p>
          <a:p>
            <a:r>
              <a:rPr lang="nb-NO" dirty="0" smtClean="0"/>
              <a:t>Framover:</a:t>
            </a:r>
          </a:p>
          <a:p>
            <a:pPr lvl="1"/>
            <a:r>
              <a:rPr lang="nb-NO" dirty="0" smtClean="0"/>
              <a:t>Økt sikkerhet</a:t>
            </a:r>
          </a:p>
          <a:p>
            <a:pPr lvl="1"/>
            <a:r>
              <a:rPr lang="nb-NO" dirty="0" smtClean="0"/>
              <a:t>Forbedret tjeneste</a:t>
            </a:r>
          </a:p>
          <a:p>
            <a:pPr lvl="1"/>
            <a:r>
              <a:rPr lang="nb-NO" dirty="0" smtClean="0"/>
              <a:t>Effektiv drift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18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-65318" y="-668610"/>
            <a:ext cx="9209318" cy="53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95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31665"/>
            <a:ext cx="8229600" cy="857250"/>
          </a:xfrm>
        </p:spPr>
        <p:txBody>
          <a:bodyPr/>
          <a:lstStyle/>
          <a:p>
            <a:r>
              <a:rPr lang="nb-NO" dirty="0" smtClean="0"/>
              <a:t>ADS-B og kontrollert luftrom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23756" y="956711"/>
            <a:ext cx="5212340" cy="3394472"/>
          </a:xfrm>
        </p:spPr>
        <p:txBody>
          <a:bodyPr>
            <a:normAutofit fontScale="92500" lnSpcReduction="20000"/>
          </a:bodyPr>
          <a:lstStyle/>
          <a:p>
            <a:r>
              <a:rPr lang="nb-NO" sz="1800" dirty="0" smtClean="0"/>
              <a:t/>
            </a:r>
            <a:br>
              <a:rPr lang="nb-NO" sz="1800" dirty="0" smtClean="0"/>
            </a:br>
            <a:r>
              <a:rPr lang="nb-NO" sz="1800" dirty="0" smtClean="0"/>
              <a:t>M-ADS </a:t>
            </a:r>
            <a:r>
              <a:rPr lang="nb-NO" sz="1800" dirty="0"/>
              <a:t>nå fullt erstattet av </a:t>
            </a:r>
            <a:r>
              <a:rPr lang="nb-NO" sz="1800" dirty="0" smtClean="0"/>
              <a:t>ADS-B.</a:t>
            </a:r>
            <a:endParaRPr lang="nb-NO" sz="1800" b="1" dirty="0" smtClean="0"/>
          </a:p>
          <a:p>
            <a:r>
              <a:rPr lang="nb-NO" sz="1800" b="1" dirty="0" smtClean="0"/>
              <a:t>Ekofisk</a:t>
            </a:r>
            <a:r>
              <a:rPr lang="nb-NO" sz="1800" dirty="0" smtClean="0"/>
              <a:t> </a:t>
            </a:r>
            <a:r>
              <a:rPr lang="nb-NO" sz="1800" dirty="0"/>
              <a:t>operativt siden 16. oktober</a:t>
            </a:r>
          </a:p>
          <a:p>
            <a:r>
              <a:rPr lang="nb-NO" sz="1800" b="1" dirty="0"/>
              <a:t>Balder </a:t>
            </a:r>
            <a:r>
              <a:rPr lang="nb-NO" sz="1800" dirty="0"/>
              <a:t>operativt siden 05. februar 2015</a:t>
            </a:r>
          </a:p>
          <a:p>
            <a:r>
              <a:rPr lang="nb-NO" sz="1800" b="1" dirty="0" smtClean="0"/>
              <a:t>Statfjord</a:t>
            </a:r>
            <a:r>
              <a:rPr lang="nb-NO" sz="1800" dirty="0" smtClean="0"/>
              <a:t>-området </a:t>
            </a:r>
            <a:r>
              <a:rPr lang="nb-NO" sz="1800" dirty="0" err="1" smtClean="0"/>
              <a:t>lanlegges</a:t>
            </a:r>
            <a:r>
              <a:rPr lang="nb-NO" sz="1800" dirty="0" smtClean="0"/>
              <a:t> </a:t>
            </a:r>
            <a:r>
              <a:rPr lang="nb-NO" sz="1800" dirty="0"/>
              <a:t>operativt i første halvdel av 2016.</a:t>
            </a:r>
          </a:p>
          <a:p>
            <a:r>
              <a:rPr lang="nb-NO" sz="1800" b="1" dirty="0" smtClean="0"/>
              <a:t>Haltenbanken</a:t>
            </a:r>
            <a:r>
              <a:rPr lang="nb-NO" sz="1800" dirty="0" smtClean="0"/>
              <a:t> </a:t>
            </a:r>
            <a:r>
              <a:rPr lang="nb-NO" sz="1800" dirty="0"/>
              <a:t>er under planlegging.</a:t>
            </a:r>
          </a:p>
          <a:p>
            <a:r>
              <a:rPr lang="nb-NO" sz="1800" b="1" dirty="0" smtClean="0"/>
              <a:t>Barentshavet</a:t>
            </a:r>
            <a:r>
              <a:rPr lang="nb-NO" sz="1800" dirty="0" smtClean="0"/>
              <a:t> </a:t>
            </a:r>
            <a:r>
              <a:rPr lang="nb-NO" sz="1800" dirty="0"/>
              <a:t>vil bli en del av en ADS-B «korridor» til Svalbard. Denne er planlagt implementert i 2016</a:t>
            </a:r>
            <a:r>
              <a:rPr lang="nb-NO" sz="1800" dirty="0" smtClean="0"/>
              <a:t>.</a:t>
            </a:r>
          </a:p>
          <a:p>
            <a:pPr marL="0" indent="0">
              <a:buNone/>
            </a:pPr>
            <a:r>
              <a:rPr lang="nb-NO" sz="1800" dirty="0" smtClean="0"/>
              <a:t/>
            </a:r>
            <a:br>
              <a:rPr lang="nb-NO" sz="1800" dirty="0" smtClean="0"/>
            </a:br>
            <a:endParaRPr lang="nb-NO" sz="1800" dirty="0"/>
          </a:p>
          <a:p>
            <a:pPr marL="0" indent="0">
              <a:buNone/>
            </a:pPr>
            <a:r>
              <a:rPr lang="nb-NO" sz="1800" dirty="0" smtClean="0"/>
              <a:t>Kontrollert luftrom noe forsinket – planlegges innført i november for Ekofisk og desember for Balder.</a:t>
            </a:r>
            <a:endParaRPr lang="nb-NO" sz="18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44082"/>
            <a:ext cx="3566469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b="6748"/>
          <a:stretch>
            <a:fillRect/>
          </a:stretch>
        </p:blipFill>
        <p:spPr>
          <a:xfrm>
            <a:off x="107504" y="267494"/>
            <a:ext cx="6739136" cy="4128393"/>
          </a:xfrm>
        </p:spPr>
      </p:pic>
      <p:sp>
        <p:nvSpPr>
          <p:cNvPr id="4" name="Rektangel 3"/>
          <p:cNvSpPr/>
          <p:nvPr/>
        </p:nvSpPr>
        <p:spPr>
          <a:xfrm>
            <a:off x="4734272" y="4443958"/>
            <a:ext cx="4806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i="1" dirty="0" smtClean="0">
                <a:solidFill>
                  <a:schemeClr val="bg1"/>
                </a:solidFill>
              </a:rPr>
              <a:t>Faktisk </a:t>
            </a:r>
            <a:r>
              <a:rPr lang="nb-NO" sz="1100" i="1" dirty="0">
                <a:solidFill>
                  <a:schemeClr val="bg1"/>
                </a:solidFill>
              </a:rPr>
              <a:t>ADS-B dekning for de 10 eksisterende ADS-B installasjonene </a:t>
            </a:r>
          </a:p>
        </p:txBody>
      </p:sp>
    </p:spTree>
    <p:extLst>
      <p:ext uri="{BB962C8B-B14F-4D97-AF65-F5344CB8AC3E}">
        <p14:creationId xmlns:p14="http://schemas.microsoft.com/office/powerpoint/2010/main" val="24672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Oppgradert/utvidet helikopterterminal Sola</a:t>
            </a:r>
            <a:br>
              <a:rPr lang="nb-NO" dirty="0" smtClean="0"/>
            </a:br>
            <a:r>
              <a:rPr lang="nb-NO" sz="1600" dirty="0" smtClean="0"/>
              <a:t>Ferdig 2016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7574"/>
            <a:ext cx="6206711" cy="3317107"/>
          </a:xfrm>
        </p:spPr>
      </p:pic>
      <p:sp>
        <p:nvSpPr>
          <p:cNvPr id="5" name="TekstSylinder 4"/>
          <p:cNvSpPr txBox="1"/>
          <p:nvPr/>
        </p:nvSpPr>
        <p:spPr>
          <a:xfrm>
            <a:off x="389446" y="4307055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Totalt areal 3900m2. Kostnad Nok 90 </a:t>
            </a:r>
            <a:r>
              <a:rPr lang="nb-NO" sz="1400" dirty="0" err="1" smtClean="0"/>
              <a:t>mill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9013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Økt kapasitet helikopteroppstillingsplasser: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1342"/>
            <a:ext cx="3744415" cy="3571801"/>
          </a:xfrm>
        </p:spPr>
      </p:pic>
      <p:sp>
        <p:nvSpPr>
          <p:cNvPr id="5" name="TekstSylinder 4"/>
          <p:cNvSpPr txBox="1"/>
          <p:nvPr/>
        </p:nvSpPr>
        <p:spPr>
          <a:xfrm>
            <a:off x="395536" y="1275606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Økt fra 11 til 14 plasser på eksisterende plattform</a:t>
            </a:r>
          </a:p>
          <a:p>
            <a:endParaRPr lang="nb-NO" dirty="0"/>
          </a:p>
          <a:p>
            <a:r>
              <a:rPr lang="nb-NO" dirty="0" smtClean="0"/>
              <a:t>Bygger en ny plass. Ferdig i desember 2015</a:t>
            </a:r>
            <a:endParaRPr lang="nb-NO" dirty="0"/>
          </a:p>
        </p:txBody>
      </p:sp>
      <p:cxnSp>
        <p:nvCxnSpPr>
          <p:cNvPr id="7" name="Rett pil 6"/>
          <p:cNvCxnSpPr/>
          <p:nvPr/>
        </p:nvCxnSpPr>
        <p:spPr>
          <a:xfrm flipV="1">
            <a:off x="2123728" y="2067694"/>
            <a:ext cx="1440160" cy="1296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5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285297" cy="4731990"/>
          </a:xfrm>
        </p:spPr>
      </p:pic>
    </p:spTree>
    <p:extLst>
      <p:ext uri="{BB962C8B-B14F-4D97-AF65-F5344CB8AC3E}">
        <p14:creationId xmlns:p14="http://schemas.microsoft.com/office/powerpoint/2010/main" val="25867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0" b="-29472"/>
          <a:stretch/>
        </p:blipFill>
        <p:spPr>
          <a:xfrm>
            <a:off x="-36512" y="0"/>
            <a:ext cx="9180512" cy="6125123"/>
          </a:xfrm>
        </p:spPr>
      </p:pic>
    </p:spTree>
    <p:extLst>
      <p:ext uri="{BB962C8B-B14F-4D97-AF65-F5344CB8AC3E}">
        <p14:creationId xmlns:p14="http://schemas.microsoft.com/office/powerpoint/2010/main" val="6215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731990"/>
          </a:xfrm>
        </p:spPr>
      </p:pic>
    </p:spTree>
    <p:extLst>
      <p:ext uri="{BB962C8B-B14F-4D97-AF65-F5344CB8AC3E}">
        <p14:creationId xmlns:p14="http://schemas.microsoft.com/office/powerpoint/2010/main" val="29865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vinor-Format-16-9">
  <a:themeElements>
    <a:clrScheme name="AVINOR">
      <a:dk1>
        <a:srgbClr val="1D1D1D"/>
      </a:dk1>
      <a:lt1>
        <a:sysClr val="window" lastClr="FFFFFF"/>
      </a:lt1>
      <a:dk2>
        <a:srgbClr val="84236B"/>
      </a:dk2>
      <a:lt2>
        <a:srgbClr val="6BDBD0"/>
      </a:lt2>
      <a:accent1>
        <a:srgbClr val="471C59"/>
      </a:accent1>
      <a:accent2>
        <a:srgbClr val="FBB034"/>
      </a:accent2>
      <a:accent3>
        <a:srgbClr val="3F3F3F"/>
      </a:accent3>
      <a:accent4>
        <a:srgbClr val="7F7F7F"/>
      </a:accent4>
      <a:accent5>
        <a:srgbClr val="A5A5A5"/>
      </a:accent5>
      <a:accent6>
        <a:srgbClr val="D8D8D8"/>
      </a:accent6>
      <a:hlink>
        <a:srgbClr val="000000"/>
      </a:hlink>
      <a:folHlink>
        <a:srgbClr val="000000"/>
      </a:folHlink>
    </a:clrScheme>
    <a:fontScheme name="AVIN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Avinor-Widescreen</Template>
  <TotalTime>211</TotalTime>
  <Words>210</Words>
  <Application>Microsoft Office PowerPoint</Application>
  <PresentationFormat>Skjermfremvisning (16:9)</PresentationFormat>
  <Paragraphs>68</Paragraphs>
  <Slides>21</Slides>
  <Notes>2</Notes>
  <HiddenSlides>0</HiddenSlides>
  <MMClips>0</MMClips>
  <ScaleCrop>false</ScaleCrop>
  <HeadingPairs>
    <vt:vector size="8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Avinor-Format-16-9</vt:lpstr>
      <vt:lpstr>think-cell Slide</vt:lpstr>
      <vt:lpstr>PowerPoint-presentasjon</vt:lpstr>
      <vt:lpstr>Avinors bidrag til offshore helikopteroperasjoner </vt:lpstr>
      <vt:lpstr>ADS-B og kontrollert luftrom</vt:lpstr>
      <vt:lpstr>PowerPoint-presentasjon</vt:lpstr>
      <vt:lpstr>Oppgradert/utvidet helikopterterminal Sola Ferdig 2016</vt:lpstr>
      <vt:lpstr>Økt kapasitet helikopteroppstillingsplasser: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Støy</vt:lpstr>
      <vt:lpstr>Dagens situasjon Sola  Hovedtyngden av inn- og utflyginger går over sjø</vt:lpstr>
      <vt:lpstr>Dagens situasjon  Sola Eksempler på inn- og utflyginger som skal samles i smalere traséer over land  </vt:lpstr>
      <vt:lpstr>Satellittbaserte innflygingsprosedyrer</vt:lpstr>
      <vt:lpstr>Avinor effektiviserer</vt:lpstr>
      <vt:lpstr>Lufttrafikktjenesten gjennom historien</vt:lpstr>
      <vt:lpstr>FJERNSTYRTE TÅRN</vt:lpstr>
      <vt:lpstr>REMOTE TOWERS</vt:lpstr>
      <vt:lpstr>PowerPoint-presentasjon</vt:lpstr>
      <vt:lpstr>PowerPoint-presentasjon</vt:lpstr>
    </vt:vector>
  </TitlesOfParts>
  <Company>Avinor 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Løksa, Kristian</dc:creator>
  <cp:lastModifiedBy>Løksa, Kristian</cp:lastModifiedBy>
  <cp:revision>14</cp:revision>
  <dcterms:created xsi:type="dcterms:W3CDTF">2015-09-19T16:44:59Z</dcterms:created>
  <dcterms:modified xsi:type="dcterms:W3CDTF">2015-09-21T06:54:01Z</dcterms:modified>
</cp:coreProperties>
</file>